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8" r:id="rId4"/>
    <p:sldId id="263" r:id="rId5"/>
    <p:sldId id="264" r:id="rId6"/>
    <p:sldId id="266" r:id="rId7"/>
    <p:sldId id="267" r:id="rId8"/>
    <p:sldId id="258" r:id="rId9"/>
    <p:sldId id="260" r:id="rId10"/>
    <p:sldId id="261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67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F0E3912-4EE2-43F1-89BF-FC120D647FC8}" type="datetimeFigureOut">
              <a:rPr lang="zh-TW" altLang="en-US" smtClean="0"/>
              <a:pPr/>
              <a:t>2016/6/17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5174AB-176F-44E8-9B00-0A9728362CF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hcs1101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772816"/>
            <a:ext cx="7524328" cy="161373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經濟學</a:t>
            </a:r>
            <a:r>
              <a:rPr lang="zh-TW" altLang="en-US" dirty="0" smtClean="0"/>
              <a:t>的類哲學問題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4149080"/>
            <a:ext cx="6912768" cy="2520280"/>
          </a:xfrm>
        </p:spPr>
        <p:txBody>
          <a:bodyPr>
            <a:normAutofit lnSpcReduction="10000"/>
          </a:bodyPr>
          <a:lstStyle/>
          <a:p>
            <a:r>
              <a:rPr lang="zh-TW" altLang="en-US" sz="3200" b="1" dirty="0" smtClean="0">
                <a:solidFill>
                  <a:srgbClr val="7030A0"/>
                </a:solidFill>
              </a:rPr>
              <a:t>黃春興</a:t>
            </a:r>
            <a:endParaRPr lang="en-US" altLang="zh-TW" sz="3200" b="1" dirty="0" smtClean="0">
              <a:solidFill>
                <a:srgbClr val="7030A0"/>
              </a:solidFill>
            </a:endParaRPr>
          </a:p>
          <a:p>
            <a:endParaRPr lang="en-US" altLang="zh-TW" sz="3200" b="1" dirty="0" smtClean="0">
              <a:solidFill>
                <a:srgbClr val="7030A0"/>
              </a:solidFill>
            </a:endParaRPr>
          </a:p>
          <a:p>
            <a:endParaRPr lang="en-US" altLang="zh-TW" sz="3200" b="1" dirty="0" smtClean="0">
              <a:solidFill>
                <a:srgbClr val="7030A0"/>
              </a:solidFill>
            </a:endParaRPr>
          </a:p>
          <a:p>
            <a:r>
              <a:rPr lang="en-US" altLang="zh-TW" sz="1800" b="1" dirty="0" smtClean="0"/>
              <a:t>@</a:t>
            </a:r>
            <a:endParaRPr lang="en-US" altLang="zh-TW" sz="1800" b="1" dirty="0" smtClean="0"/>
          </a:p>
          <a:p>
            <a:r>
              <a:rPr lang="zh-TW" altLang="en-US" sz="1800" b="1" dirty="0" smtClean="0"/>
              <a:t>談判管理學會 </a:t>
            </a:r>
            <a:r>
              <a:rPr lang="en-US" altLang="zh-TW" sz="1800" b="1" dirty="0" smtClean="0"/>
              <a:t>2016/6/18</a:t>
            </a:r>
          </a:p>
          <a:p>
            <a:r>
              <a:rPr lang="zh-TW" altLang="en-US" sz="1800" b="1" dirty="0" smtClean="0"/>
              <a:t>台大</a:t>
            </a:r>
            <a:r>
              <a:rPr lang="zh-TW" altLang="en-US" sz="1800" b="1" dirty="0" smtClean="0"/>
              <a:t>管理學院</a:t>
            </a:r>
            <a:r>
              <a:rPr lang="en-US" altLang="zh-TW" sz="1800" b="1" dirty="0" smtClean="0"/>
              <a:t>1</a:t>
            </a:r>
            <a:r>
              <a:rPr lang="zh-TW" altLang="en-US" sz="1800" b="1" dirty="0" smtClean="0"/>
              <a:t>館</a:t>
            </a:r>
            <a:r>
              <a:rPr lang="en-US" altLang="zh-TW" sz="1800" b="1" dirty="0" smtClean="0"/>
              <a:t>103</a:t>
            </a:r>
            <a:r>
              <a:rPr lang="zh-TW" altLang="en-US" sz="1800" b="1" dirty="0" smtClean="0"/>
              <a:t>教室</a:t>
            </a:r>
            <a:endParaRPr lang="zh-TW" altLang="en-US" sz="1800" dirty="0" smtClean="0"/>
          </a:p>
          <a:p>
            <a:endParaRPr lang="zh-TW" alt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1329"/>
            <a:ext cx="8003232" cy="3675864"/>
          </a:xfrm>
        </p:spPr>
        <p:txBody>
          <a:bodyPr/>
          <a:lstStyle/>
          <a:p>
            <a:r>
              <a:rPr lang="zh-TW" altLang="en-US" dirty="0" smtClean="0"/>
              <a:t>極大化的分析：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/>
              <a:t>邊際分析：短期與長期的極大化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/>
              <a:t>超邊際分析：制度選擇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創業精神的分析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altLang="zh-TW" dirty="0" smtClean="0"/>
              <a:t>Backward (looking) alertness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TW" dirty="0" smtClean="0"/>
              <a:t>Forward (looking) alertness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/>
              <a:t>文化演化過程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/>
              <a:t>極端與湧現的解方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2.2 </a:t>
            </a:r>
            <a:r>
              <a:rPr lang="zh-TW" altLang="en-US" dirty="0" smtClean="0"/>
              <a:t>分析的方法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3707904" y="5733256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b="1" dirty="0" smtClean="0"/>
              <a:t>黃春興                          </a:t>
            </a:r>
            <a:r>
              <a:rPr lang="en-US" altLang="zh-TW" sz="2000" b="1" dirty="0" smtClean="0"/>
              <a:t>Line: hcs110 </a:t>
            </a:r>
            <a:r>
              <a:rPr lang="en-US" altLang="zh-TW" sz="2000" b="1" dirty="0" smtClean="0">
                <a:hlinkClick r:id="rId2"/>
              </a:rPr>
              <a:t>hcs1101@gmail.com</a:t>
            </a:r>
            <a:r>
              <a:rPr lang="en-US" altLang="zh-TW" sz="2000" b="1" dirty="0" smtClean="0"/>
              <a:t>   </a:t>
            </a:r>
            <a:r>
              <a:rPr lang="en-US" altLang="zh-TW" sz="2000" b="1" dirty="0" err="1" smtClean="0"/>
              <a:t>Wechad</a:t>
            </a:r>
            <a:r>
              <a:rPr lang="en-US" altLang="zh-TW" sz="2000" b="1" dirty="0" smtClean="0"/>
              <a:t>: hcs1101</a:t>
            </a:r>
          </a:p>
        </p:txBody>
      </p:sp>
      <p:sp>
        <p:nvSpPr>
          <p:cNvPr id="5" name="矩形 4"/>
          <p:cNvSpPr/>
          <p:nvPr/>
        </p:nvSpPr>
        <p:spPr>
          <a:xfrm>
            <a:off x="0" y="5517232"/>
            <a:ext cx="360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5400" b="1" i="1" dirty="0" smtClean="0">
                <a:solidFill>
                  <a:srgbClr val="FF0000"/>
                </a:solidFill>
              </a:rPr>
              <a:t>Thanks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900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zh-TW" altLang="en-US" dirty="0" smtClean="0"/>
              <a:t>哲學：人類知識的源頭。</a:t>
            </a:r>
            <a:endParaRPr lang="en-US" altLang="zh-TW" dirty="0" smtClean="0"/>
          </a:p>
          <a:p>
            <a:pPr lvl="1">
              <a:lnSpc>
                <a:spcPct val="110000"/>
              </a:lnSpc>
            </a:pPr>
            <a:r>
              <a:rPr lang="zh-TW" altLang="en-US" dirty="0" smtClean="0"/>
              <a:t>每門學問都會觸碰到哲學展現的問題。</a:t>
            </a:r>
            <a:endParaRPr lang="en-US" altLang="zh-TW" dirty="0" smtClean="0"/>
          </a:p>
          <a:p>
            <a:r>
              <a:rPr lang="zh-TW" altLang="en-US" dirty="0" smtClean="0"/>
              <a:t>類哲學：從每門學問去認識的哲學。</a:t>
            </a:r>
            <a:endParaRPr lang="en-US" altLang="zh-TW" dirty="0" smtClean="0"/>
          </a:p>
          <a:p>
            <a:pPr lvl="1"/>
            <a:r>
              <a:rPr lang="zh-TW" altLang="en-US" dirty="0"/>
              <a:t>類：接近、</a:t>
            </a:r>
            <a:r>
              <a:rPr lang="zh-TW" altLang="en-US" dirty="0" smtClean="0"/>
              <a:t>貌似。</a:t>
            </a:r>
            <a:endParaRPr lang="en-US" altLang="zh-TW" dirty="0" smtClean="0"/>
          </a:p>
          <a:p>
            <a:r>
              <a:rPr lang="zh-TW" altLang="en-US" dirty="0" smtClean="0"/>
              <a:t>經濟學之類哲學：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歷年具有思辯能力之經濟學大師所建立的思想體系。</a:t>
            </a:r>
            <a:endParaRPr lang="en-US" altLang="zh-TW" dirty="0" smtClean="0"/>
          </a:p>
          <a:p>
            <a:pPr>
              <a:lnSpc>
                <a:spcPct val="110000"/>
              </a:lnSpc>
            </a:pPr>
            <a:r>
              <a:rPr lang="zh-TW" altLang="en-US" dirty="0" smtClean="0"/>
              <a:t>思與辯：</a:t>
            </a:r>
            <a:endParaRPr lang="en-US" altLang="zh-TW" dirty="0" smtClean="0"/>
          </a:p>
          <a:p>
            <a:pPr marL="971550" lvl="1" indent="-514350">
              <a:lnSpc>
                <a:spcPct val="110000"/>
              </a:lnSpc>
              <a:buFont typeface="+mj-lt"/>
              <a:buAutoNum type="arabicPeriod"/>
            </a:pPr>
            <a:r>
              <a:rPr lang="zh-TW" altLang="en-US" dirty="0" smtClean="0"/>
              <a:t>思：一個人的理智活動。</a:t>
            </a:r>
            <a:endParaRPr lang="en-US" altLang="zh-TW" dirty="0" smtClean="0"/>
          </a:p>
          <a:p>
            <a:pPr marL="971550" lvl="1" indent="-514350">
              <a:lnSpc>
                <a:spcPct val="110000"/>
              </a:lnSpc>
              <a:buFont typeface="+mj-lt"/>
              <a:buAutoNum type="arabicPeriod"/>
            </a:pPr>
            <a:r>
              <a:rPr lang="zh-TW" altLang="en-US" dirty="0" smtClean="0"/>
              <a:t>辯：兩人以上的理智活動。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類哲學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一、經濟學的思辨</a:t>
            </a:r>
            <a:r>
              <a:rPr lang="en-US" altLang="zh-TW" dirty="0" smtClean="0">
                <a:solidFill>
                  <a:srgbClr val="FF0000"/>
                </a:solidFill>
              </a:rPr>
              <a:t/>
            </a:r>
            <a:br>
              <a:rPr lang="en-US" altLang="zh-TW" dirty="0" smtClean="0">
                <a:solidFill>
                  <a:srgbClr val="FF0000"/>
                </a:solidFill>
              </a:rPr>
            </a:br>
            <a:r>
              <a:rPr lang="en-US" altLang="zh-TW" sz="2000" dirty="0" smtClean="0">
                <a:solidFill>
                  <a:srgbClr val="FF0000"/>
                </a:solidFill>
              </a:rPr>
              <a:t>                                                     </a:t>
            </a:r>
            <a:r>
              <a:rPr lang="zh-TW" alt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二、經濟學的類哲學問題</a:t>
            </a:r>
            <a:endParaRPr lang="zh-TW" altLang="en-US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457200" y="1700808"/>
            <a:ext cx="8229600" cy="43064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marR="0" lvl="0" indent="-514350" algn="l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思：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lvl="1" indent="-514350">
              <a:spcBef>
                <a:spcPts val="324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zh-TW" altLang="en-US" sz="2300" dirty="0" smtClean="0"/>
              <a:t>應然：</a:t>
            </a: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何謂真理？如何確定？</a:t>
            </a: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倫理學</a:t>
            </a: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971550" lvl="1" indent="-514350">
              <a:spcBef>
                <a:spcPts val="324"/>
              </a:spcBef>
              <a:buClr>
                <a:schemeClr val="accent1"/>
              </a:buClr>
              <a:buFont typeface="+mj-lt"/>
              <a:buAutoNum type="arabicPeriod"/>
            </a:pP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實</a:t>
            </a:r>
            <a:r>
              <a:rPr lang="zh-TW" altLang="en-US" sz="2300" dirty="0" smtClean="0"/>
              <a:t>然：</a:t>
            </a: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如何認識？是否宜居？</a:t>
            </a: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認識論</a:t>
            </a: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971550" marR="0" lvl="1" indent="-514350" algn="l" defTabSz="914400" rtl="0" eaLnBrk="1" fontAlgn="auto" latinLnBrk="0" hangingPunct="1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/>
            </a:pP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手段：如何從現實走向真理？</a:t>
            </a: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邏輯學</a:t>
            </a: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571500" marR="0" lvl="0" indent="-514350" algn="l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辯：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lvl="1" indent="-514350">
              <a:spcBef>
                <a:spcPts val="324"/>
              </a:spcBef>
              <a:buClr>
                <a:schemeClr val="accent1"/>
              </a:buClr>
              <a:buFont typeface="+mj-lt"/>
              <a:buAutoNum type="arabicPeriod"/>
            </a:pP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誰的</a:t>
            </a:r>
            <a:r>
              <a:rPr lang="zh-TW" altLang="en-US" sz="2300" dirty="0" smtClean="0"/>
              <a:t>真理？誰的起點？</a:t>
            </a:r>
            <a:endParaRPr kumimoji="0" lang="en-US" altLang="zh-TW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marR="0" lvl="1" indent="-514350" algn="l" defTabSz="914400" rtl="0" eaLnBrk="1" fontAlgn="auto" latinLnBrk="0" hangingPunct="1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/>
            </a:pP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起點是否真的認識？</a:t>
            </a:r>
            <a:endParaRPr kumimoji="0" lang="en-US" altLang="zh-TW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marR="0" lvl="1" indent="-514350" algn="l" defTabSz="914400" rtl="0" eaLnBrk="1" fontAlgn="auto" latinLnBrk="0" hangingPunct="1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/>
            </a:pP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手段是否有效？</a:t>
            </a:r>
            <a:endParaRPr kumimoji="0" lang="en-US" altLang="zh-TW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zh-TW" alt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zh-TW" altLang="en-US" dirty="0" smtClean="0"/>
              <a:t>應然：目標決定的困難</a:t>
            </a:r>
            <a:endParaRPr lang="en-US" altLang="zh-TW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TW" altLang="en-US" dirty="0" smtClean="0"/>
              <a:t>個人目標的主觀性：富裕、自由、尊嚴、優雅、聖潔。</a:t>
            </a:r>
            <a:endParaRPr lang="en-US" altLang="zh-TW" dirty="0" smtClean="0"/>
          </a:p>
          <a:p>
            <a:pPr marL="850392" lvl="1" indent="-457200">
              <a:buFont typeface="+mj-lt"/>
              <a:buAutoNum type="arabicPeriod"/>
            </a:pPr>
            <a:r>
              <a:rPr lang="zh-TW" altLang="en-US" dirty="0" smtClean="0"/>
              <a:t>社會目標</a:t>
            </a:r>
            <a:r>
              <a:rPr lang="en-US" altLang="zh-TW" dirty="0" smtClean="0"/>
              <a:t>(</a:t>
            </a:r>
            <a:r>
              <a:rPr lang="zh-TW" altLang="en-US" dirty="0" smtClean="0"/>
              <a:t>權數</a:t>
            </a:r>
            <a:r>
              <a:rPr lang="en-US" altLang="zh-TW" dirty="0" smtClean="0"/>
              <a:t>)</a:t>
            </a:r>
            <a:r>
              <a:rPr lang="zh-TW" altLang="en-US" dirty="0" smtClean="0"/>
              <a:t>是否存在？富裕、秩序、公義、和諧。</a:t>
            </a:r>
            <a:endParaRPr lang="en-US" altLang="zh-TW" dirty="0" smtClean="0"/>
          </a:p>
          <a:p>
            <a:pPr marL="514350" indent="-514350">
              <a:lnSpc>
                <a:spcPct val="150000"/>
              </a:lnSpc>
            </a:pPr>
            <a:r>
              <a:rPr lang="zh-TW" altLang="en-US" dirty="0" smtClean="0"/>
              <a:t>實然：認識的困難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/>
              <a:t>總合的困難。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/>
              <a:t>平均數之外的結構問題。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/>
              <a:t>誰的起點？</a:t>
            </a:r>
            <a:endParaRPr lang="en-US" altLang="zh-TW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1.1 </a:t>
            </a:r>
            <a:r>
              <a:rPr lang="zh-TW" altLang="en-US" dirty="0" smtClean="0"/>
              <a:t>應然與實然 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63688" y="1628800"/>
            <a:ext cx="6563072" cy="4281339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zh-TW" altLang="en-US" dirty="0" smtClean="0"/>
              <a:t>民主政治 </a:t>
            </a:r>
            <a:r>
              <a:rPr lang="en-US" altLang="zh-TW" dirty="0" smtClean="0"/>
              <a:t>vs.</a:t>
            </a:r>
            <a:r>
              <a:rPr lang="zh-TW" altLang="en-US" dirty="0" smtClean="0"/>
              <a:t> 專制政府</a:t>
            </a:r>
            <a:endParaRPr lang="en-US" altLang="zh-TW" dirty="0" smtClean="0"/>
          </a:p>
          <a:p>
            <a:pPr marL="624078" indent="-514350">
              <a:buFont typeface="+mj-lt"/>
              <a:buAutoNum type="arabicPeriod"/>
            </a:pPr>
            <a:r>
              <a:rPr lang="zh-TW" altLang="en-US" dirty="0" smtClean="0"/>
              <a:t>商業社會 </a:t>
            </a:r>
            <a:r>
              <a:rPr lang="en-US" altLang="zh-TW" dirty="0" smtClean="0"/>
              <a:t>vs.</a:t>
            </a:r>
            <a:r>
              <a:rPr lang="zh-TW" altLang="en-US" dirty="0" smtClean="0"/>
              <a:t> 計畫經濟</a:t>
            </a:r>
            <a:endParaRPr lang="en-US" altLang="zh-TW" dirty="0" smtClean="0"/>
          </a:p>
          <a:p>
            <a:pPr marL="624078" indent="-514350">
              <a:buFont typeface="+mj-lt"/>
              <a:buAutoNum type="arabicPeriod"/>
            </a:pPr>
            <a:r>
              <a:rPr lang="zh-TW" altLang="en-US" dirty="0" smtClean="0"/>
              <a:t>市場分工 </a:t>
            </a:r>
            <a:r>
              <a:rPr lang="en-US" altLang="zh-TW" dirty="0" smtClean="0"/>
              <a:t>vs.</a:t>
            </a:r>
            <a:r>
              <a:rPr lang="zh-TW" altLang="en-US" dirty="0" smtClean="0"/>
              <a:t> 合作社群  </a:t>
            </a:r>
            <a:endParaRPr lang="en-US" altLang="zh-TW" dirty="0" smtClean="0"/>
          </a:p>
          <a:p>
            <a:pPr marL="624078" indent="-514350">
              <a:buFont typeface="+mj-lt"/>
              <a:buAutoNum type="arabicPeriod"/>
            </a:pPr>
            <a:r>
              <a:rPr lang="zh-TW" altLang="en-US" dirty="0" smtClean="0"/>
              <a:t>多元文化 </a:t>
            </a:r>
            <a:r>
              <a:rPr lang="en-US" altLang="zh-TW" dirty="0" smtClean="0"/>
              <a:t>vs.</a:t>
            </a:r>
            <a:r>
              <a:rPr lang="zh-TW" altLang="en-US" dirty="0" smtClean="0"/>
              <a:t> 主體文化</a:t>
            </a:r>
            <a:endParaRPr lang="en-US" altLang="zh-TW" dirty="0" smtClean="0"/>
          </a:p>
          <a:p>
            <a:pPr marL="624078" indent="-514350">
              <a:buFont typeface="+mj-lt"/>
              <a:buAutoNum type="arabicPeriod"/>
            </a:pPr>
            <a:r>
              <a:rPr lang="zh-TW" altLang="en-US" dirty="0" smtClean="0"/>
              <a:t>自立自主 </a:t>
            </a:r>
            <a:r>
              <a:rPr lang="en-US" altLang="zh-TW" dirty="0" smtClean="0"/>
              <a:t>vs.</a:t>
            </a:r>
            <a:r>
              <a:rPr lang="zh-TW" altLang="en-US" dirty="0" smtClean="0"/>
              <a:t> 福利政策  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1.2 </a:t>
            </a:r>
            <a:r>
              <a:rPr lang="zh-TW" altLang="en-US" dirty="0" smtClean="0"/>
              <a:t>實現的手段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525963"/>
          </a:xfrm>
        </p:spPr>
        <p:txBody>
          <a:bodyPr/>
          <a:lstStyle/>
          <a:p>
            <a:r>
              <a:rPr lang="zh-TW" altLang="en-US" dirty="0" smtClean="0"/>
              <a:t>知識上，我們無法預知歷史走向，但卻想掌握可預見的未來。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誰的未來？</a:t>
            </a:r>
            <a:endParaRPr lang="en-US" altLang="zh-TW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dirty="0" smtClean="0"/>
              <a:t>相信社會的菁英會有有一套計畫，因為他們視野、遠景、知識、能力都遠遠超出一般人。讓他們去規劃未來。</a:t>
            </a:r>
            <a:endParaRPr lang="en-US" altLang="zh-TW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dirty="0" smtClean="0"/>
              <a:t>相信社會的知識是片段又零散地分布在每個人身上。讓個人去探索未來。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1.3 </a:t>
            </a:r>
            <a:r>
              <a:rPr lang="zh-TW" altLang="en-US" dirty="0" smtClean="0"/>
              <a:t>走向何處？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5148064" y="4149080"/>
            <a:ext cx="3600400" cy="27089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>
            <a:off x="6084168" y="5445224"/>
            <a:ext cx="504056" cy="4320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1835696" y="5517232"/>
            <a:ext cx="504056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/>
          <p:cNvCxnSpPr/>
          <p:nvPr/>
        </p:nvCxnSpPr>
        <p:spPr>
          <a:xfrm>
            <a:off x="2339752" y="5733256"/>
            <a:ext cx="3744416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手繪多邊形 8"/>
          <p:cNvSpPr/>
          <p:nvPr/>
        </p:nvSpPr>
        <p:spPr>
          <a:xfrm>
            <a:off x="2328530" y="4015563"/>
            <a:ext cx="4890977" cy="2268279"/>
          </a:xfrm>
          <a:custGeom>
            <a:avLst/>
            <a:gdLst>
              <a:gd name="connsiteX0" fmla="*/ 0 w 4890977"/>
              <a:gd name="connsiteY0" fmla="*/ 1513367 h 2268279"/>
              <a:gd name="connsiteX1" fmla="*/ 233917 w 4890977"/>
              <a:gd name="connsiteY1" fmla="*/ 1109330 h 2268279"/>
              <a:gd name="connsiteX2" fmla="*/ 616689 w 4890977"/>
              <a:gd name="connsiteY2" fmla="*/ 1300716 h 2268279"/>
              <a:gd name="connsiteX3" fmla="*/ 1105786 w 4890977"/>
              <a:gd name="connsiteY3" fmla="*/ 2172586 h 2268279"/>
              <a:gd name="connsiteX4" fmla="*/ 1318437 w 4890977"/>
              <a:gd name="connsiteY4" fmla="*/ 1874874 h 2268279"/>
              <a:gd name="connsiteX5" fmla="*/ 1403498 w 4890977"/>
              <a:gd name="connsiteY5" fmla="*/ 1938670 h 2268279"/>
              <a:gd name="connsiteX6" fmla="*/ 1701210 w 4890977"/>
              <a:gd name="connsiteY6" fmla="*/ 1407042 h 2268279"/>
              <a:gd name="connsiteX7" fmla="*/ 2147777 w 4890977"/>
              <a:gd name="connsiteY7" fmla="*/ 2087525 h 2268279"/>
              <a:gd name="connsiteX8" fmla="*/ 2339163 w 4890977"/>
              <a:gd name="connsiteY8" fmla="*/ 556437 h 2268279"/>
              <a:gd name="connsiteX9" fmla="*/ 2679405 w 4890977"/>
              <a:gd name="connsiteY9" fmla="*/ 854149 h 2268279"/>
              <a:gd name="connsiteX10" fmla="*/ 3083442 w 4890977"/>
              <a:gd name="connsiteY10" fmla="*/ 46074 h 2268279"/>
              <a:gd name="connsiteX11" fmla="*/ 3636335 w 4890977"/>
              <a:gd name="connsiteY11" fmla="*/ 577702 h 2268279"/>
              <a:gd name="connsiteX12" fmla="*/ 3997842 w 4890977"/>
              <a:gd name="connsiteY12" fmla="*/ 343786 h 2268279"/>
              <a:gd name="connsiteX13" fmla="*/ 4890977 w 4890977"/>
              <a:gd name="connsiteY13" fmla="*/ 1024270 h 2268279"/>
              <a:gd name="connsiteX14" fmla="*/ 4890977 w 4890977"/>
              <a:gd name="connsiteY14" fmla="*/ 1024270 h 2268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90977" h="2268279">
                <a:moveTo>
                  <a:pt x="0" y="1513367"/>
                </a:moveTo>
                <a:cubicBezTo>
                  <a:pt x="65568" y="1329069"/>
                  <a:pt x="131136" y="1144772"/>
                  <a:pt x="233917" y="1109330"/>
                </a:cubicBezTo>
                <a:cubicBezTo>
                  <a:pt x="336698" y="1073888"/>
                  <a:pt x="471378" y="1123507"/>
                  <a:pt x="616689" y="1300716"/>
                </a:cubicBezTo>
                <a:cubicBezTo>
                  <a:pt x="762001" y="1477925"/>
                  <a:pt x="988828" y="2076893"/>
                  <a:pt x="1105786" y="2172586"/>
                </a:cubicBezTo>
                <a:cubicBezTo>
                  <a:pt x="1222744" y="2268279"/>
                  <a:pt x="1268818" y="1913860"/>
                  <a:pt x="1318437" y="1874874"/>
                </a:cubicBezTo>
                <a:cubicBezTo>
                  <a:pt x="1368056" y="1835888"/>
                  <a:pt x="1339702" y="2016642"/>
                  <a:pt x="1403498" y="1938670"/>
                </a:cubicBezTo>
                <a:cubicBezTo>
                  <a:pt x="1467294" y="1860698"/>
                  <a:pt x="1577164" y="1382233"/>
                  <a:pt x="1701210" y="1407042"/>
                </a:cubicBezTo>
                <a:cubicBezTo>
                  <a:pt x="1825256" y="1431851"/>
                  <a:pt x="2041451" y="2229293"/>
                  <a:pt x="2147777" y="2087525"/>
                </a:cubicBezTo>
                <a:cubicBezTo>
                  <a:pt x="2254103" y="1945757"/>
                  <a:pt x="2250558" y="762000"/>
                  <a:pt x="2339163" y="556437"/>
                </a:cubicBezTo>
                <a:cubicBezTo>
                  <a:pt x="2427768" y="350874"/>
                  <a:pt x="2555359" y="939210"/>
                  <a:pt x="2679405" y="854149"/>
                </a:cubicBezTo>
                <a:cubicBezTo>
                  <a:pt x="2803452" y="769089"/>
                  <a:pt x="2923954" y="92149"/>
                  <a:pt x="3083442" y="46074"/>
                </a:cubicBezTo>
                <a:cubicBezTo>
                  <a:pt x="3242930" y="0"/>
                  <a:pt x="3483935" y="528083"/>
                  <a:pt x="3636335" y="577702"/>
                </a:cubicBezTo>
                <a:cubicBezTo>
                  <a:pt x="3788735" y="627321"/>
                  <a:pt x="3788735" y="269358"/>
                  <a:pt x="3997842" y="343786"/>
                </a:cubicBezTo>
                <a:cubicBezTo>
                  <a:pt x="4206949" y="418214"/>
                  <a:pt x="4890977" y="1024270"/>
                  <a:pt x="4890977" y="1024270"/>
                </a:cubicBezTo>
                <a:lnTo>
                  <a:pt x="4890977" y="1024270"/>
                </a:lnTo>
              </a:path>
            </a:pathLst>
          </a:custGeom>
          <a:ln w="50800">
            <a:solidFill>
              <a:srgbClr val="0070C0"/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7236296" y="4869160"/>
            <a:ext cx="504056" cy="50405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每個人都有：</a:t>
            </a:r>
            <a:endParaRPr lang="en-US" altLang="zh-TW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dirty="0" smtClean="0"/>
              <a:t>主觀的理想和執行計畫。</a:t>
            </a:r>
            <a:endParaRPr lang="en-US" altLang="zh-TW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dirty="0" smtClean="0"/>
              <a:t>在開放平台展現自己計畫和說服他人參與的機會。</a:t>
            </a:r>
            <a:endParaRPr lang="en-US" altLang="zh-TW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dirty="0" smtClean="0"/>
              <a:t>評估他人計畫的能力。</a:t>
            </a:r>
            <a:endParaRPr lang="en-US" altLang="zh-TW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dirty="0" smtClean="0"/>
              <a:t>自由選擇和參與他人的權利。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社會呈現出：</a:t>
            </a:r>
            <a:endParaRPr lang="en-US" altLang="zh-TW" dirty="0" smtClean="0"/>
          </a:p>
          <a:p>
            <a:pPr marL="850392" lvl="1" indent="-457200">
              <a:buFont typeface="+mj-lt"/>
              <a:buAutoNum type="arabicPeriod"/>
            </a:pPr>
            <a:r>
              <a:rPr lang="zh-TW" altLang="en-US" dirty="0" smtClean="0"/>
              <a:t>隨時都是多元狀態。</a:t>
            </a:r>
            <a:endParaRPr lang="en-US" altLang="zh-TW" dirty="0" smtClean="0"/>
          </a:p>
          <a:p>
            <a:pPr marL="850392" lvl="1" indent="-457200">
              <a:buFont typeface="+mj-lt"/>
              <a:buAutoNum type="arabicPeriod"/>
            </a:pPr>
            <a:r>
              <a:rPr lang="zh-TW" altLang="en-US" dirty="0" smtClean="0"/>
              <a:t>非壓制下的秩序：不干預的平台和選擇自由。</a:t>
            </a:r>
            <a:endParaRPr lang="en-US" altLang="zh-TW" dirty="0" smtClean="0"/>
          </a:p>
          <a:p>
            <a:pPr marL="850392" lvl="1" indent="-457200">
              <a:buFont typeface="+mj-lt"/>
              <a:buAutoNum type="arabicPeriod"/>
            </a:pPr>
            <a:r>
              <a:rPr lang="zh-TW" altLang="en-US" dirty="0" smtClean="0"/>
              <a:t>西瓜偎大邊現象：短暫而輪番出現的市場主宰者。</a:t>
            </a:r>
            <a:endParaRPr lang="en-US" altLang="zh-TW" dirty="0" smtClean="0"/>
          </a:p>
          <a:p>
            <a:pPr marL="850392" lvl="1" indent="-457200">
              <a:buFont typeface="+mj-lt"/>
              <a:buAutoNum type="arabicPeriod"/>
            </a:pPr>
            <a:r>
              <a:rPr lang="zh-TW" altLang="en-US" dirty="0" smtClean="0"/>
              <a:t>柯</a:t>
            </a:r>
            <a:r>
              <a:rPr lang="en-US" altLang="zh-TW" dirty="0" smtClean="0"/>
              <a:t>P</a:t>
            </a:r>
            <a:r>
              <a:rPr lang="zh-TW" altLang="en-US" dirty="0" smtClean="0"/>
              <a:t>現象：少數有機會成為多數</a:t>
            </a:r>
            <a:r>
              <a:rPr lang="zh-TW" altLang="en-US" sz="3100" dirty="0" smtClean="0"/>
              <a:t>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1.4 </a:t>
            </a:r>
            <a:r>
              <a:rPr lang="zh-TW" altLang="en-US" dirty="0" smtClean="0"/>
              <a:t>演化邏輯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                                                        </a:t>
            </a:r>
            <a:r>
              <a:rPr lang="zh-TW" altLang="en-US" sz="2200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一、經濟學的思辨</a:t>
            </a:r>
            <a:r>
              <a:rPr lang="en-US" altLang="zh-TW" dirty="0" smtClean="0">
                <a:solidFill>
                  <a:srgbClr val="FF0000"/>
                </a:solidFill>
              </a:rPr>
              <a:t/>
            </a:r>
            <a:br>
              <a:rPr lang="en-US" altLang="zh-TW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二、經濟學的類哲學問題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 txBox="1">
            <a:spLocks/>
          </p:cNvSpPr>
          <p:nvPr/>
        </p:nvSpPr>
        <p:spPr>
          <a:xfrm>
            <a:off x="395536" y="1628800"/>
            <a:ext cx="8229600" cy="4525963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TW" altLang="en-US" sz="2700" b="1" dirty="0" smtClean="0"/>
              <a:t>問題：</a:t>
            </a:r>
            <a:r>
              <a:rPr kumimoji="0" lang="zh-TW" alt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由自由人所組成的社會，能發展出麼樣的文明</a:t>
            </a:r>
            <a:r>
              <a:rPr kumimoji="0" lang="en-US" altLang="zh-TW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答案</a:t>
            </a:r>
            <a:r>
              <a:rPr kumimoji="0" lang="en-US" altLang="zh-TW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 </a:t>
            </a: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不可知</a:t>
            </a:r>
            <a:r>
              <a:rPr lang="zh-TW" altLang="en-US" sz="2300" dirty="0" smtClean="0"/>
              <a:t>，但知道非自由人組成之社會的文明極限。</a:t>
            </a:r>
            <a:endParaRPr lang="en-US" altLang="zh-TW" sz="23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TW" sz="2300" dirty="0" smtClean="0"/>
              <a:t>L. </a:t>
            </a:r>
            <a:r>
              <a:rPr lang="en-US" altLang="zh-TW" sz="2300" dirty="0" err="1" smtClean="0"/>
              <a:t>Mises</a:t>
            </a:r>
            <a:r>
              <a:rPr lang="en-US" altLang="zh-TW" sz="2300" dirty="0" smtClean="0"/>
              <a:t>, </a:t>
            </a:r>
            <a:r>
              <a:rPr lang="en-US" altLang="zh-TW" sz="2300" dirty="0" err="1" smtClean="0"/>
              <a:t>Ayn</a:t>
            </a:r>
            <a:r>
              <a:rPr lang="en-US" altLang="zh-TW" sz="2300" dirty="0" smtClean="0"/>
              <a:t> Rand, F. Hayek, J. M. Buchanan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700" noProof="0" dirty="0"/>
              <a:t>思考</a:t>
            </a:r>
            <a:r>
              <a:rPr lang="zh-TW" altLang="en-US" sz="2700" noProof="0" dirty="0" smtClean="0"/>
              <a:t>方式</a:t>
            </a:r>
            <a:r>
              <a:rPr lang="zh-TW" altLang="en-US" sz="2700" dirty="0" smtClean="0"/>
              <a:t>：</a:t>
            </a:r>
            <a:endParaRPr lang="en-US" altLang="zh-TW" sz="2700" dirty="0" smtClean="0"/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</a:pPr>
            <a:r>
              <a:rPr kumimoji="0" lang="zh-TW" alt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問題的切割</a:t>
            </a:r>
            <a:r>
              <a:rPr lang="zh-TW" altLang="en-US" sz="2300" dirty="0" smtClean="0"/>
              <a:t>。</a:t>
            </a:r>
            <a:endParaRPr kumimoji="0" lang="en-US" altLang="zh-TW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</a:pPr>
            <a:r>
              <a:rPr lang="zh-TW" altLang="en-US" sz="2300" dirty="0" smtClean="0"/>
              <a:t>分析的方法。</a:t>
            </a:r>
            <a:endParaRPr lang="en-US" altLang="zh-TW" sz="2300" dirty="0" smtClean="0"/>
          </a:p>
          <a:p>
            <a:pPr marL="1428750" lvl="2" indent="-51435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300" dirty="0" smtClean="0"/>
              <a:t>非</a:t>
            </a:r>
            <a:r>
              <a:rPr lang="zh-TW" altLang="en-US" sz="2300" dirty="0"/>
              <a:t>自由人如何</a:t>
            </a:r>
            <a:r>
              <a:rPr lang="zh-TW" altLang="en-US" sz="2300" dirty="0" smtClean="0"/>
              <a:t>解答各切割</a:t>
            </a:r>
            <a:r>
              <a:rPr lang="zh-TW" altLang="en-US" sz="2300" dirty="0"/>
              <a:t>的問題</a:t>
            </a:r>
            <a:r>
              <a:rPr lang="en-US" altLang="zh-TW" sz="2300" dirty="0"/>
              <a:t>?</a:t>
            </a:r>
            <a:endParaRPr kumimoji="0" lang="zh-TW" altLang="en-US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000" dirty="0" smtClean="0"/>
              <a:t>個體的計畫問題：</a:t>
            </a:r>
            <a:endParaRPr lang="en-US" altLang="zh-TW" sz="3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200" dirty="0" smtClean="0"/>
              <a:t>短期問題：</a:t>
            </a:r>
            <a:r>
              <a:rPr lang="en-US" altLang="zh-TW" sz="2200" dirty="0" smtClean="0"/>
              <a:t>(1-3</a:t>
            </a:r>
            <a:r>
              <a:rPr lang="zh-TW" altLang="en-US" sz="2200" dirty="0" smtClean="0"/>
              <a:t>年</a:t>
            </a:r>
            <a:r>
              <a:rPr lang="en-US" altLang="zh-TW" sz="2200" dirty="0" smtClean="0"/>
              <a:t>)</a:t>
            </a:r>
          </a:p>
          <a:p>
            <a:pPr marL="1165225" lvl="3" indent="-346075"/>
            <a:r>
              <a:rPr lang="zh-TW" altLang="en-US" sz="2200" dirty="0" smtClean="0"/>
              <a:t>個人受限於給定的外生參數，只能支配短期的變數值。</a:t>
            </a:r>
            <a:endParaRPr lang="en-US" altLang="zh-TW" sz="2200" dirty="0" smtClean="0"/>
          </a:p>
          <a:p>
            <a:pPr marL="1165225" lvl="3" indent="-346075"/>
            <a:r>
              <a:rPr lang="zh-TW" altLang="en-US" sz="2200" dirty="0" smtClean="0"/>
              <a:t>廠商短期</a:t>
            </a:r>
            <a:r>
              <a:rPr lang="zh-TW" altLang="en-US" sz="2200" dirty="0"/>
              <a:t>：給定</a:t>
            </a:r>
            <a:r>
              <a:rPr lang="zh-TW" altLang="en-US" sz="2200" dirty="0" smtClean="0"/>
              <a:t>資本下</a:t>
            </a:r>
            <a:r>
              <a:rPr lang="zh-TW" altLang="en-US" sz="2200" dirty="0"/>
              <a:t>，決定勞動需要。</a:t>
            </a:r>
            <a:endParaRPr lang="en-US" altLang="zh-TW" sz="2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200" dirty="0" smtClean="0"/>
              <a:t>長期問題：</a:t>
            </a:r>
            <a:r>
              <a:rPr lang="en-US" altLang="zh-TW" sz="2200" dirty="0" smtClean="0"/>
              <a:t>(3-5</a:t>
            </a:r>
            <a:r>
              <a:rPr lang="zh-TW" altLang="en-US" sz="2200" dirty="0" smtClean="0"/>
              <a:t>年</a:t>
            </a:r>
            <a:r>
              <a:rPr lang="en-US" altLang="zh-TW" sz="2200" dirty="0" smtClean="0"/>
              <a:t>)</a:t>
            </a:r>
          </a:p>
          <a:p>
            <a:pPr marL="1200150" lvl="3" indent="-342900"/>
            <a:r>
              <a:rPr lang="zh-TW" altLang="en-US" sz="2200" dirty="0" smtClean="0"/>
              <a:t>個人規劃長期計劃，改變外生參數值。</a:t>
            </a:r>
            <a:endParaRPr lang="en-US" altLang="zh-TW" sz="2200" dirty="0" smtClean="0"/>
          </a:p>
          <a:p>
            <a:pPr marL="1200150" lvl="3" indent="-342900"/>
            <a:r>
              <a:rPr lang="zh-TW" altLang="en-US" sz="2200" dirty="0" smtClean="0"/>
              <a:t>廠商長期：資本投資、研究發展。</a:t>
            </a:r>
            <a:endParaRPr lang="en-US" altLang="zh-TW" sz="22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zh-TW" altLang="en-US" sz="3000" dirty="0" smtClean="0"/>
              <a:t>社會的演化問題：</a:t>
            </a:r>
            <a:endParaRPr lang="en-US" altLang="zh-TW" sz="3000" dirty="0" smtClean="0"/>
          </a:p>
          <a:p>
            <a:pPr marL="914400" lvl="2" indent="-514350">
              <a:buFont typeface="+mj-lt"/>
              <a:buAutoNum type="arabicPeriod"/>
            </a:pPr>
            <a:r>
              <a:rPr lang="zh-TW" altLang="en-US" sz="2200" dirty="0" smtClean="0"/>
              <a:t>消費與生產的演化</a:t>
            </a:r>
            <a:endParaRPr lang="en-US" altLang="zh-TW" sz="2200" dirty="0" smtClean="0"/>
          </a:p>
          <a:p>
            <a:pPr marL="914400" lvl="2" indent="-514350">
              <a:buFont typeface="+mj-lt"/>
              <a:buAutoNum type="arabicPeriod"/>
            </a:pPr>
            <a:r>
              <a:rPr lang="zh-TW" altLang="en-US" sz="2200" dirty="0" smtClean="0"/>
              <a:t>規範與制度的演化</a:t>
            </a:r>
            <a:endParaRPr lang="en-US" altLang="zh-TW" sz="2200" dirty="0" smtClean="0"/>
          </a:p>
          <a:p>
            <a:pPr marL="914400" lvl="2" indent="-514350">
              <a:buFont typeface="+mj-lt"/>
              <a:buAutoNum type="arabicPeriod"/>
            </a:pPr>
            <a:r>
              <a:rPr lang="zh-TW" altLang="en-US" sz="2200" dirty="0" smtClean="0"/>
              <a:t>財富累積的演化 </a:t>
            </a:r>
            <a:r>
              <a:rPr lang="en-US" altLang="zh-TW" sz="2200" dirty="0" smtClean="0"/>
              <a:t>(</a:t>
            </a:r>
            <a:r>
              <a:rPr lang="zh-TW" altLang="en-US" sz="2200" dirty="0" smtClean="0"/>
              <a:t>人口、壽命、所得分配</a:t>
            </a:r>
            <a:r>
              <a:rPr lang="en-US" altLang="zh-TW" sz="2200" dirty="0" smtClean="0"/>
              <a:t>)</a:t>
            </a:r>
          </a:p>
          <a:p>
            <a:pPr marL="914400" lvl="2" indent="-514350">
              <a:buFont typeface="+mj-lt"/>
              <a:buAutoNum type="arabicPeriod"/>
            </a:pPr>
            <a:r>
              <a:rPr lang="zh-TW" altLang="en-US" sz="2200" dirty="0"/>
              <a:t>超高科技的</a:t>
            </a:r>
            <a:r>
              <a:rPr lang="zh-TW" altLang="en-US" sz="2200" dirty="0" smtClean="0"/>
              <a:t>演化 </a:t>
            </a:r>
            <a:r>
              <a:rPr lang="en-US" altLang="zh-TW" sz="2200" dirty="0" smtClean="0"/>
              <a:t>(</a:t>
            </a:r>
            <a:r>
              <a:rPr lang="zh-TW" altLang="en-US" sz="2200" dirty="0" smtClean="0"/>
              <a:t>沒有性別、沒有空間、沒有死亡、沒有時間等限制</a:t>
            </a:r>
            <a:r>
              <a:rPr lang="en-US" altLang="zh-TW" sz="2200" dirty="0" smtClean="0"/>
              <a:t>)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2.1 </a:t>
            </a:r>
            <a:r>
              <a:rPr lang="zh-TW" altLang="en-US" dirty="0" smtClean="0"/>
              <a:t>問題</a:t>
            </a:r>
            <a:r>
              <a:rPr lang="zh-TW" altLang="en-US" dirty="0"/>
              <a:t>的切割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模組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164</TotalTime>
  <Words>672</Words>
  <Application>Microsoft Office PowerPoint</Application>
  <PresentationFormat>如螢幕大小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匯合</vt:lpstr>
      <vt:lpstr>經濟學的類哲學問題</vt:lpstr>
      <vt:lpstr>類哲學</vt:lpstr>
      <vt:lpstr>一、經濟學的思辨                                                      二、經濟學的類哲學問題</vt:lpstr>
      <vt:lpstr>1.1 應然與實然 </vt:lpstr>
      <vt:lpstr>1.2 實現的手段</vt:lpstr>
      <vt:lpstr>1.3 走向何處？</vt:lpstr>
      <vt:lpstr>1.4 演化邏輯</vt:lpstr>
      <vt:lpstr>                                                           一、經濟學的思辨 二、經濟學的類哲學問題</vt:lpstr>
      <vt:lpstr>2.1 問題的切割</vt:lpstr>
      <vt:lpstr>2.2 分析的方法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經濟學的類哲學問題</dc:title>
  <dc:creator>HCS</dc:creator>
  <cp:lastModifiedBy>HCS</cp:lastModifiedBy>
  <cp:revision>45</cp:revision>
  <dcterms:created xsi:type="dcterms:W3CDTF">2016-06-16T12:45:47Z</dcterms:created>
  <dcterms:modified xsi:type="dcterms:W3CDTF">2016-06-16T23:27:31Z</dcterms:modified>
</cp:coreProperties>
</file>